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 id="257" r:id="rId3"/>
    <p:sldId id="258"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75805-209A-46DB-9150-9FC1C3097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9D88DEA-AD5F-47DB-B6E3-2D13A0E58B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8630464-0952-46D6-BD7B-6F3FC39D41F6}"/>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805FB3A7-31D2-453D-8163-C081F91CA5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A9808F-EE35-43D6-A962-976C777E776B}"/>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84964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EF78D-5A84-4B21-8B12-EFC1DCCC0A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57BB5C6-00AD-4074-B0FF-740881578A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8CB8CC9-8610-4DCF-8C5B-B605D2DB98F7}"/>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0943CF15-CDD0-4A5C-92BB-9A038028C6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734934-A21C-424F-9DB9-C9083F0B6437}"/>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1068880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29BE6C-CAF6-405C-B926-00E940FE614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E07BF7-9167-4763-B999-85C9F0EA7D7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3B997C-1423-425B-95B4-237BF5BF40AB}"/>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D0E55379-30C1-467A-B10C-261F8DBE2B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704655-E7CD-42A7-B07B-B3E5DFF7DD3A}"/>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17119592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7EBC2-F637-4A7A-8D38-B45339DE1E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49E7D2-C334-435F-BD0B-2FFE81F51C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08BFD24-6E68-4C4A-AF47-38A6F6A3E855}"/>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2B120B36-9D81-4405-AAA8-6D01C5EDD2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770AAE-D3F0-44AE-B931-EAF729127A20}"/>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1732484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B373F-BB3A-43C8-9EBB-AD1AAD0C3D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78789ED-E0C8-4063-9762-E0A1468901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2619D0-55AE-4DFF-9581-1993A360BB36}"/>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BF361527-C911-47FC-8AA0-5A94F75050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B51B93-8256-4438-BD21-54E47C60046B}"/>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2686435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346B4-F923-465C-84BD-384721E4D8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07E518-D7CF-4F3D-B1EE-1F3F53829A3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7B84D2A-74A1-49D7-AB22-5762294D2A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CF3B785-16EB-4BB2-9993-2FBADA33552B}"/>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6" name="Footer Placeholder 5">
            <a:extLst>
              <a:ext uri="{FF2B5EF4-FFF2-40B4-BE49-F238E27FC236}">
                <a16:creationId xmlns:a16="http://schemas.microsoft.com/office/drawing/2014/main" id="{F9095CA6-4E27-4A81-94D6-C811AD1246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4FC6FA-A4B6-47C7-BA6A-583297EDC6C1}"/>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2323276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13CBE-2F98-4D02-AD07-F480F6D40AD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CF215A-F9BE-42EA-BC1E-F1936587E7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C91391-FB5C-4367-A3F9-6771DC80C8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87BF02D-8F00-4CE7-A65C-9A080E451A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1B0EE1-4393-4F2B-AA46-E11BA65AC7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C1B669F-D4B7-41D1-8765-95A0C4663A3D}"/>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8" name="Footer Placeholder 7">
            <a:extLst>
              <a:ext uri="{FF2B5EF4-FFF2-40B4-BE49-F238E27FC236}">
                <a16:creationId xmlns:a16="http://schemas.microsoft.com/office/drawing/2014/main" id="{10BD88FB-D265-4DBF-A0C0-8791F4EC69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5064369-AB27-4062-800C-5ED46D53EBE8}"/>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1642086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FFDD8-26F2-40E2-839C-B0F6FE7FE56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27C4F9-941F-471F-8B5A-43F962F57CB4}"/>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4" name="Footer Placeholder 3">
            <a:extLst>
              <a:ext uri="{FF2B5EF4-FFF2-40B4-BE49-F238E27FC236}">
                <a16:creationId xmlns:a16="http://schemas.microsoft.com/office/drawing/2014/main" id="{95D55927-53F1-40A2-8276-73A4FD5D778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A35E26-7D98-4909-9AB5-8F237206663C}"/>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2544601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770E40-B12D-4284-BEF7-F381DDC34786}"/>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3" name="Footer Placeholder 2">
            <a:extLst>
              <a:ext uri="{FF2B5EF4-FFF2-40B4-BE49-F238E27FC236}">
                <a16:creationId xmlns:a16="http://schemas.microsoft.com/office/drawing/2014/main" id="{E3F50023-FC24-4AA4-B9BF-E751ADD8F2B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353196E-BF4D-42C3-917F-55B8C59EAC1D}"/>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2309965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B220A-AF8F-494B-9767-5C7D97B2EC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28C083D-4404-4726-A349-68393E1DEF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65BE2F7-8D2D-4FF0-937D-136FCF19CD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776528-F31F-4963-A8C8-C2E3CF0DAF12}"/>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6" name="Footer Placeholder 5">
            <a:extLst>
              <a:ext uri="{FF2B5EF4-FFF2-40B4-BE49-F238E27FC236}">
                <a16:creationId xmlns:a16="http://schemas.microsoft.com/office/drawing/2014/main" id="{64AF31B2-445C-448F-8E01-9584485AD6B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DC30A1-5752-4D99-AB3F-09BA3238B198}"/>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3587805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4CF8B-9332-4C44-AFEC-B8E9284971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CADAC2-1305-4146-B332-5DD1EDBFA7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EBD6A4-380E-4CDE-82D1-F215B78FB2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BE0FB2-383C-49E3-AD5D-81D6DC00894C}"/>
              </a:ext>
            </a:extLst>
          </p:cNvPr>
          <p:cNvSpPr>
            <a:spLocks noGrp="1"/>
          </p:cNvSpPr>
          <p:nvPr>
            <p:ph type="dt" sz="half" idx="10"/>
          </p:nvPr>
        </p:nvSpPr>
        <p:spPr/>
        <p:txBody>
          <a:bodyPr/>
          <a:lstStyle/>
          <a:p>
            <a:fld id="{BEC7B51A-EEE8-4EEE-9A00-1D0A243A73BB}" type="datetimeFigureOut">
              <a:rPr lang="en-GB" smtClean="0"/>
              <a:t>23/03/2022</a:t>
            </a:fld>
            <a:endParaRPr lang="en-GB"/>
          </a:p>
        </p:txBody>
      </p:sp>
      <p:sp>
        <p:nvSpPr>
          <p:cNvPr id="6" name="Footer Placeholder 5">
            <a:extLst>
              <a:ext uri="{FF2B5EF4-FFF2-40B4-BE49-F238E27FC236}">
                <a16:creationId xmlns:a16="http://schemas.microsoft.com/office/drawing/2014/main" id="{6EDA910D-9D78-4E70-827E-11A8E366D6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8254D8-BF8D-4FC1-84D5-E83E3572A52E}"/>
              </a:ext>
            </a:extLst>
          </p:cNvPr>
          <p:cNvSpPr>
            <a:spLocks noGrp="1"/>
          </p:cNvSpPr>
          <p:nvPr>
            <p:ph type="sldNum" sz="quarter" idx="12"/>
          </p:nvPr>
        </p:nvSpPr>
        <p:spPr/>
        <p:txBody>
          <a:bodyPr/>
          <a:lstStyle/>
          <a:p>
            <a:fld id="{35761DB8-C6F4-477E-85EE-E84D8C58D56F}" type="slidenum">
              <a:rPr lang="en-GB" smtClean="0"/>
              <a:t>‹#›</a:t>
            </a:fld>
            <a:endParaRPr lang="en-GB"/>
          </a:p>
        </p:txBody>
      </p:sp>
    </p:spTree>
    <p:extLst>
      <p:ext uri="{BB962C8B-B14F-4D97-AF65-F5344CB8AC3E}">
        <p14:creationId xmlns:p14="http://schemas.microsoft.com/office/powerpoint/2010/main" val="3568071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AE1F0B-6F4D-4549-A1E0-A1CF544287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799DE37-FBE5-426F-9853-2AFC32A43E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8374BB-6922-45AE-9AB6-824FD1D5865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C7B51A-EEE8-4EEE-9A00-1D0A243A73BB}" type="datetimeFigureOut">
              <a:rPr lang="en-GB" smtClean="0"/>
              <a:t>23/03/2022</a:t>
            </a:fld>
            <a:endParaRPr lang="en-GB"/>
          </a:p>
        </p:txBody>
      </p:sp>
      <p:sp>
        <p:nvSpPr>
          <p:cNvPr id="5" name="Footer Placeholder 4">
            <a:extLst>
              <a:ext uri="{FF2B5EF4-FFF2-40B4-BE49-F238E27FC236}">
                <a16:creationId xmlns:a16="http://schemas.microsoft.com/office/drawing/2014/main" id="{84441912-F7C4-41A5-A607-F7B6665705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1FC9CE4-AF1E-49AF-A7CF-5692FC35EB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61DB8-C6F4-477E-85EE-E84D8C58D56F}" type="slidenum">
              <a:rPr lang="en-GB" smtClean="0"/>
              <a:t>‹#›</a:t>
            </a:fld>
            <a:endParaRPr lang="en-GB"/>
          </a:p>
        </p:txBody>
      </p:sp>
    </p:spTree>
    <p:extLst>
      <p:ext uri="{BB962C8B-B14F-4D97-AF65-F5344CB8AC3E}">
        <p14:creationId xmlns:p14="http://schemas.microsoft.com/office/powerpoint/2010/main" val="1541868275"/>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13"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85C405EA-9AD4-46A9-A3C2-078533DA56BF}"/>
              </a:ext>
            </a:extLst>
          </p:cNvPr>
          <p:cNvSpPr>
            <a:spLocks noGrp="1"/>
          </p:cNvSpPr>
          <p:nvPr>
            <p:ph type="ctrTitle"/>
          </p:nvPr>
        </p:nvSpPr>
        <p:spPr>
          <a:xfrm>
            <a:off x="789708" y="841664"/>
            <a:ext cx="4874661" cy="5156800"/>
          </a:xfrm>
        </p:spPr>
        <p:txBody>
          <a:bodyPr anchor="ctr">
            <a:normAutofit/>
          </a:bodyPr>
          <a:lstStyle/>
          <a:p>
            <a:pPr algn="l"/>
            <a:r>
              <a:rPr lang="en-GB" sz="4800" b="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COCKFOSTERS STATION CAR PARK DEVELOPMENT </a:t>
            </a:r>
            <a:endParaRPr lang="en-GB" sz="4800">
              <a:solidFill>
                <a:schemeClr val="bg1"/>
              </a:solidFill>
            </a:endParaRPr>
          </a:p>
        </p:txBody>
      </p:sp>
      <p:sp>
        <p:nvSpPr>
          <p:cNvPr id="3" name="Subtitle 2">
            <a:extLst>
              <a:ext uri="{FF2B5EF4-FFF2-40B4-BE49-F238E27FC236}">
                <a16:creationId xmlns:a16="http://schemas.microsoft.com/office/drawing/2014/main" id="{C21D6F2B-2D5B-4356-AA88-255A8D6521DE}"/>
              </a:ext>
            </a:extLst>
          </p:cNvPr>
          <p:cNvSpPr>
            <a:spLocks noGrp="1"/>
          </p:cNvSpPr>
          <p:nvPr>
            <p:ph type="subTitle" idx="1"/>
          </p:nvPr>
        </p:nvSpPr>
        <p:spPr>
          <a:xfrm>
            <a:off x="6534687" y="841664"/>
            <a:ext cx="4867605" cy="5156800"/>
          </a:xfrm>
        </p:spPr>
        <p:txBody>
          <a:bodyPr anchor="ctr">
            <a:normAutofit/>
          </a:bodyPr>
          <a:lstStyle/>
          <a:p>
            <a:pPr algn="l"/>
            <a:endParaRPr lang="en-GB" b="1">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l"/>
            <a:r>
              <a:rPr lang="en-GB" b="1">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Planning Application 21/02517/FUL</a:t>
            </a:r>
            <a:endParaRPr lang="en-GB">
              <a:solidFill>
                <a:schemeClr val="tx2"/>
              </a:solidFill>
            </a:endParaRPr>
          </a:p>
        </p:txBody>
      </p:sp>
    </p:spTree>
    <p:extLst>
      <p:ext uri="{BB962C8B-B14F-4D97-AF65-F5344CB8AC3E}">
        <p14:creationId xmlns:p14="http://schemas.microsoft.com/office/powerpoint/2010/main" val="51403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9A08A43-86C4-4703-B076-E6FB6C57418D}"/>
              </a:ext>
            </a:extLst>
          </p:cNvPr>
          <p:cNvSpPr>
            <a:spLocks noGrp="1"/>
          </p:cNvSpPr>
          <p:nvPr>
            <p:ph type="title"/>
          </p:nvPr>
        </p:nvSpPr>
        <p:spPr>
          <a:xfrm>
            <a:off x="686834" y="591344"/>
            <a:ext cx="3200400" cy="5585619"/>
          </a:xfrm>
        </p:spPr>
        <p:txBody>
          <a:bodyPr>
            <a:normAutofit/>
          </a:bodyPr>
          <a:lstStyle/>
          <a:p>
            <a:r>
              <a:rPr lang="en-GB" b="1">
                <a:solidFill>
                  <a:srgbClr val="FFFFFF"/>
                </a:solidFill>
                <a:latin typeface="+mn-lt"/>
              </a:rPr>
              <a:t>Objections (June 2020):</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D12EBF2-636B-4BDE-B1EE-7E9A75E88728}"/>
              </a:ext>
            </a:extLst>
          </p:cNvPr>
          <p:cNvSpPr>
            <a:spLocks noGrp="1"/>
          </p:cNvSpPr>
          <p:nvPr>
            <p:ph idx="1"/>
          </p:nvPr>
        </p:nvSpPr>
        <p:spPr>
          <a:xfrm>
            <a:off x="4447308" y="591344"/>
            <a:ext cx="6906491" cy="5585619"/>
          </a:xfrm>
        </p:spPr>
        <p:txBody>
          <a:bodyPr anchor="ctr">
            <a:normAutofit lnSpcReduction="10000"/>
          </a:bodyPr>
          <a:lstStyle/>
          <a:p>
            <a:r>
              <a:rPr lang="en-GB" sz="2200" dirty="0">
                <a:effectLst/>
                <a:latin typeface="Arial" panose="020B0604020202020204" pitchFamily="34" charset="0"/>
                <a:ea typeface="Calibri" panose="020F0502020204030204" pitchFamily="34" charset="0"/>
                <a:cs typeface="Times New Roman" panose="02020603050405020304" pitchFamily="18" charset="0"/>
              </a:rPr>
              <a:t>An overdevelopment within the Arnos Grove area</a:t>
            </a:r>
          </a:p>
          <a:p>
            <a:r>
              <a:rPr lang="en-GB" sz="2200" dirty="0">
                <a:latin typeface="Arial" panose="020B0604020202020204" pitchFamily="34" charset="0"/>
                <a:ea typeface="Calibri" panose="020F0502020204030204" pitchFamily="34" charset="0"/>
                <a:cs typeface="Times New Roman" panose="02020603050405020304" pitchFamily="18" charset="0"/>
              </a:rPr>
              <a:t>Taking into account </a:t>
            </a:r>
            <a:r>
              <a:rPr lang="en-GB" sz="2200" dirty="0">
                <a:effectLst/>
                <a:latin typeface="Arial" panose="020B0604020202020204" pitchFamily="34" charset="0"/>
                <a:ea typeface="Calibri" panose="020F0502020204030204" pitchFamily="34" charset="0"/>
                <a:cs typeface="Times New Roman" panose="02020603050405020304" pitchFamily="18" charset="0"/>
              </a:rPr>
              <a:t>the ongoing </a:t>
            </a:r>
            <a:r>
              <a:rPr lang="en-GB" sz="2200" dirty="0" err="1">
                <a:effectLst/>
                <a:latin typeface="Arial" panose="020B0604020202020204" pitchFamily="34" charset="0"/>
                <a:ea typeface="Calibri" panose="020F0502020204030204" pitchFamily="34" charset="0"/>
                <a:cs typeface="Times New Roman" panose="02020603050405020304" pitchFamily="18" charset="0"/>
              </a:rPr>
              <a:t>Ladderswood</a:t>
            </a:r>
            <a:r>
              <a:rPr lang="en-GB" sz="2200" dirty="0">
                <a:effectLst/>
                <a:latin typeface="Arial" panose="020B0604020202020204" pitchFamily="34" charset="0"/>
                <a:ea typeface="Calibri" panose="020F0502020204030204" pitchFamily="34" charset="0"/>
                <a:cs typeface="Times New Roman" panose="02020603050405020304" pitchFamily="18" charset="0"/>
              </a:rPr>
              <a:t> development of 517 new homes</a:t>
            </a:r>
            <a:endParaRPr lang="en-GB" sz="2200" dirty="0">
              <a:latin typeface="Arial" panose="020B0604020202020204" pitchFamily="34" charset="0"/>
              <a:ea typeface="Calibri" panose="020F0502020204030204" pitchFamily="34" charset="0"/>
              <a:cs typeface="Times New Roman" panose="02020603050405020304" pitchFamily="18" charset="0"/>
            </a:endParaRPr>
          </a:p>
          <a:p>
            <a:r>
              <a:rPr lang="en-GB" sz="2200" dirty="0">
                <a:latin typeface="Arial" panose="020B0604020202020204" pitchFamily="34" charset="0"/>
                <a:ea typeface="Calibri" panose="020F0502020204030204" pitchFamily="34" charset="0"/>
                <a:cs typeface="Times New Roman" panose="02020603050405020304" pitchFamily="18" charset="0"/>
              </a:rPr>
              <a:t>Would create </a:t>
            </a:r>
            <a:r>
              <a:rPr lang="en-GB" sz="2200" dirty="0">
                <a:effectLst/>
                <a:latin typeface="Arial" panose="020B0604020202020204" pitchFamily="34" charset="0"/>
                <a:ea typeface="Calibri" panose="020F0502020204030204" pitchFamily="34" charset="0"/>
                <a:cs typeface="Times New Roman" panose="02020603050405020304" pitchFamily="18" charset="0"/>
              </a:rPr>
              <a:t>pressure on the current local infrastructure, particularly on:</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school places and </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GP surgeries</a:t>
            </a:r>
          </a:p>
          <a:p>
            <a:pPr lvl="1"/>
            <a:endParaRPr lang="en-GB" sz="2200" dirty="0">
              <a:latin typeface="Arial" panose="020B0604020202020204" pitchFamily="34" charset="0"/>
              <a:ea typeface="Calibri" panose="020F0502020204030204" pitchFamily="34" charset="0"/>
              <a:cs typeface="Times New Roman" panose="02020603050405020304" pitchFamily="18" charset="0"/>
            </a:endParaRPr>
          </a:p>
          <a:p>
            <a:r>
              <a:rPr lang="en-GB" sz="2200" dirty="0">
                <a:latin typeface="Arial" panose="020B0604020202020204" pitchFamily="34" charset="0"/>
                <a:ea typeface="Calibri" panose="020F0502020204030204" pitchFamily="34" charset="0"/>
                <a:cs typeface="Times New Roman" panose="02020603050405020304" pitchFamily="18" charset="0"/>
              </a:rPr>
              <a:t>L</a:t>
            </a:r>
            <a:r>
              <a:rPr lang="en-GB" sz="2200" dirty="0">
                <a:effectLst/>
                <a:latin typeface="Arial" panose="020B0604020202020204" pitchFamily="34" charset="0"/>
                <a:ea typeface="Calibri" panose="020F0502020204030204" pitchFamily="34" charset="0"/>
                <a:cs typeface="Times New Roman" panose="02020603050405020304" pitchFamily="18" charset="0"/>
              </a:rPr>
              <a:t>oss of parking at Arnos Grove station will impact:</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nearby local roads as parking is displaced</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increased congestion in surrounding roads</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increased difficulties for residents trying to park near their homes</a:t>
            </a:r>
          </a:p>
          <a:p>
            <a:pPr lvl="1"/>
            <a:r>
              <a:rPr lang="en-GB" sz="2200" dirty="0">
                <a:effectLst/>
                <a:latin typeface="Arial" panose="020B0604020202020204" pitchFamily="34" charset="0"/>
                <a:ea typeface="Calibri" panose="020F0502020204030204" pitchFamily="34" charset="0"/>
                <a:cs typeface="Times New Roman" panose="02020603050405020304" pitchFamily="18" charset="0"/>
              </a:rPr>
              <a:t>accessibility for disabled passengers and those without public transport </a:t>
            </a:r>
            <a:r>
              <a:rPr lang="en-GB" sz="2200" dirty="0">
                <a:latin typeface="Arial" panose="020B0604020202020204" pitchFamily="34" charset="0"/>
                <a:ea typeface="Calibri" panose="020F0502020204030204" pitchFamily="34" charset="0"/>
                <a:cs typeface="Times New Roman" panose="02020603050405020304" pitchFamily="18" charset="0"/>
              </a:rPr>
              <a:t>routes to the station would be impac</a:t>
            </a:r>
            <a:r>
              <a:rPr lang="en-GB" sz="2200" dirty="0">
                <a:effectLst/>
                <a:latin typeface="Arial" panose="020B0604020202020204" pitchFamily="34" charset="0"/>
                <a:ea typeface="Calibri" panose="020F0502020204030204" pitchFamily="34" charset="0"/>
                <a:cs typeface="Times New Roman" panose="02020603050405020304" pitchFamily="18" charset="0"/>
              </a:rPr>
              <a:t>ted.</a:t>
            </a:r>
            <a:endParaRPr lang="en-GB"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400" dirty="0"/>
          </a:p>
        </p:txBody>
      </p:sp>
    </p:spTree>
    <p:extLst>
      <p:ext uri="{BB962C8B-B14F-4D97-AF65-F5344CB8AC3E}">
        <p14:creationId xmlns:p14="http://schemas.microsoft.com/office/powerpoint/2010/main" val="232911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F6166B-EDB0-4D44-BD85-5E356F6755C7}"/>
              </a:ext>
            </a:extLst>
          </p:cNvPr>
          <p:cNvSpPr>
            <a:spLocks noGrp="1"/>
          </p:cNvSpPr>
          <p:nvPr>
            <p:ph type="title"/>
          </p:nvPr>
        </p:nvSpPr>
        <p:spPr>
          <a:xfrm>
            <a:off x="686834" y="591344"/>
            <a:ext cx="3200400" cy="5585619"/>
          </a:xfrm>
        </p:spPr>
        <p:txBody>
          <a:bodyPr>
            <a:normAutofit/>
          </a:bodyPr>
          <a:lstStyle/>
          <a:p>
            <a:r>
              <a:rPr lang="en-GB"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Proposal for Cockfosters Station car park:</a:t>
            </a:r>
            <a:br>
              <a:rPr lang="en-GB">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GB">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70ED923-6162-4B2F-B3DB-A348FC422B34}"/>
              </a:ext>
            </a:extLst>
          </p:cNvPr>
          <p:cNvSpPr>
            <a:spLocks noGrp="1"/>
          </p:cNvSpPr>
          <p:nvPr>
            <p:ph idx="1"/>
          </p:nvPr>
        </p:nvSpPr>
        <p:spPr>
          <a:xfrm>
            <a:off x="4447308" y="591344"/>
            <a:ext cx="6906491" cy="5585619"/>
          </a:xfrm>
        </p:spPr>
        <p:txBody>
          <a:bodyPr anchor="ctr">
            <a:normAutofit/>
          </a:bodyPr>
          <a:lstStyle/>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Connected Living London (CLL) is a joint venture between Grainger plc and Transport for London (TfL)</a:t>
            </a:r>
          </a:p>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351 homes in 4 blocks of 10, 13 and 14 storeys in a small area</a:t>
            </a:r>
          </a:p>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211 are 1-bedroomed </a:t>
            </a:r>
          </a:p>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105 are 2-bedroomed flats</a:t>
            </a:r>
          </a:p>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only 35 3-bedroomed properties</a:t>
            </a:r>
          </a:p>
          <a:p>
            <a:pPr marL="342900" lvl="0" indent="-342900">
              <a:spcAft>
                <a:spcPts val="800"/>
              </a:spcAft>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40% affordable housing</a:t>
            </a:r>
          </a:p>
          <a:p>
            <a:endParaRPr lang="en-GB" dirty="0"/>
          </a:p>
        </p:txBody>
      </p:sp>
    </p:spTree>
    <p:extLst>
      <p:ext uri="{BB962C8B-B14F-4D97-AF65-F5344CB8AC3E}">
        <p14:creationId xmlns:p14="http://schemas.microsoft.com/office/powerpoint/2010/main" val="53457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449AD8-B113-42F9-B9C5-7861A54AB203}"/>
              </a:ext>
            </a:extLst>
          </p:cNvPr>
          <p:cNvSpPr>
            <a:spLocks noGrp="1"/>
          </p:cNvSpPr>
          <p:nvPr>
            <p:ph type="title"/>
          </p:nvPr>
        </p:nvSpPr>
        <p:spPr>
          <a:xfrm>
            <a:off x="686834" y="591344"/>
            <a:ext cx="3200400" cy="5585619"/>
          </a:xfrm>
        </p:spPr>
        <p:txBody>
          <a:bodyPr>
            <a:normAutofit/>
          </a:bodyPr>
          <a:lstStyle/>
          <a:p>
            <a:r>
              <a:rPr lang="en-GB"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Objections and Concerns:</a:t>
            </a:r>
            <a:br>
              <a:rPr lang="en-GB">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GB">
              <a:solidFill>
                <a:srgbClr val="FFFFFF"/>
              </a:solidFill>
            </a:endParaRP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AE727DE-0B86-40FC-935D-7F3CB97DE7DF}"/>
              </a:ext>
            </a:extLst>
          </p:cNvPr>
          <p:cNvSpPr>
            <a:spLocks noGrp="1"/>
          </p:cNvSpPr>
          <p:nvPr>
            <p:ph idx="1"/>
          </p:nvPr>
        </p:nvSpPr>
        <p:spPr>
          <a:xfrm>
            <a:off x="4447308" y="591344"/>
            <a:ext cx="6906491" cy="5585619"/>
          </a:xfrm>
        </p:spPr>
        <p:txBody>
          <a:bodyPr anchor="ctr">
            <a:normAutofit/>
          </a:bodyPr>
          <a:lstStyle/>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Overdevelopment of site</a:t>
            </a:r>
          </a:p>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Changes the character of Cockfosters area of low rise suburban housing and green spaces</a:t>
            </a:r>
          </a:p>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Detrimental visual impact</a:t>
            </a:r>
          </a:p>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In addition to redevelopment of the Blackhorse Tower site (200 homes) and the Trent Park development</a:t>
            </a:r>
          </a:p>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Does not meet local housing need for family sized homes </a:t>
            </a:r>
          </a:p>
          <a:p>
            <a:pPr marL="342900" lvl="0" indent="-342900">
              <a:buFont typeface="Symbol" panose="05050102010706020507" pitchFamily="18" charset="2"/>
              <a:buChar char=""/>
            </a:pPr>
            <a:r>
              <a:rPr lang="en-GB" sz="2200" dirty="0">
                <a:effectLst/>
                <a:latin typeface="Calibri" panose="020F0502020204030204" pitchFamily="34" charset="0"/>
                <a:ea typeface="Calibri" panose="020F0502020204030204" pitchFamily="34" charset="0"/>
                <a:cs typeface="Times New Roman" panose="02020603050405020304" pitchFamily="18" charset="0"/>
              </a:rPr>
              <a:t>Impact on local services:</a:t>
            </a:r>
          </a:p>
          <a:p>
            <a:pPr marL="742950" lvl="1" indent="-285750">
              <a:buFont typeface="Courier New" panose="02070309020205020404" pitchFamily="49" charset="0"/>
              <a:buChar char="o"/>
            </a:pPr>
            <a:r>
              <a:rPr lang="en-GB" sz="2200" dirty="0">
                <a:effectLst/>
                <a:latin typeface="Calibri" panose="020F0502020204030204" pitchFamily="34" charset="0"/>
                <a:ea typeface="Calibri" panose="020F0502020204030204" pitchFamily="34" charset="0"/>
                <a:cs typeface="Times New Roman" panose="02020603050405020304" pitchFamily="18" charset="0"/>
              </a:rPr>
              <a:t>Schools: limited scope for primary school expansion &amp; no obvious site for new school</a:t>
            </a:r>
          </a:p>
          <a:p>
            <a:pPr marL="742950" lvl="1" indent="-285750">
              <a:spcAft>
                <a:spcPts val="800"/>
              </a:spcAft>
              <a:buFont typeface="Courier New" panose="02070309020205020404" pitchFamily="49" charset="0"/>
              <a:buChar char="o"/>
            </a:pPr>
            <a:r>
              <a:rPr lang="en-GB" sz="2200" dirty="0">
                <a:effectLst/>
                <a:latin typeface="Calibri" panose="020F0502020204030204" pitchFamily="34" charset="0"/>
                <a:ea typeface="Calibri" panose="020F0502020204030204" pitchFamily="34" charset="0"/>
                <a:cs typeface="Times New Roman" panose="02020603050405020304" pitchFamily="18" charset="0"/>
              </a:rPr>
              <a:t>Healthcare: local GP practices have no surplus capacity and there is no plan to upgrade facilities to meet increased demand</a:t>
            </a:r>
          </a:p>
          <a:p>
            <a:endParaRPr lang="en-GB" sz="1400" dirty="0"/>
          </a:p>
        </p:txBody>
      </p:sp>
    </p:spTree>
    <p:extLst>
      <p:ext uri="{BB962C8B-B14F-4D97-AF65-F5344CB8AC3E}">
        <p14:creationId xmlns:p14="http://schemas.microsoft.com/office/powerpoint/2010/main" val="2838861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1F4811-1539-4B1C-8992-13ADDAF8EEA3}"/>
              </a:ext>
            </a:extLst>
          </p:cNvPr>
          <p:cNvSpPr>
            <a:spLocks noGrp="1"/>
          </p:cNvSpPr>
          <p:nvPr>
            <p:ph type="title"/>
          </p:nvPr>
        </p:nvSpPr>
        <p:spPr>
          <a:xfrm>
            <a:off x="686834" y="591344"/>
            <a:ext cx="3200400" cy="5585619"/>
          </a:xfrm>
        </p:spPr>
        <p:txBody>
          <a:bodyPr>
            <a:normAutofit/>
          </a:bodyPr>
          <a:lstStyle/>
          <a:p>
            <a:r>
              <a:rPr lang="en-GB" b="1">
                <a:solidFill>
                  <a:srgbClr val="FFFFFF"/>
                </a:solidFill>
                <a:latin typeface="+mn-lt"/>
              </a:rPr>
              <a:t>Impact on Cockfosters Road</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BA23382-7B7F-426F-98ED-56F4CB498495}"/>
              </a:ext>
            </a:extLst>
          </p:cNvPr>
          <p:cNvSpPr>
            <a:spLocks noGrp="1"/>
          </p:cNvSpPr>
          <p:nvPr>
            <p:ph idx="1"/>
          </p:nvPr>
        </p:nvSpPr>
        <p:spPr>
          <a:xfrm>
            <a:off x="4447308" y="591344"/>
            <a:ext cx="6906491" cy="5585619"/>
          </a:xfrm>
        </p:spPr>
        <p:txBody>
          <a:bodyPr anchor="ctr">
            <a:normAutofit/>
          </a:bodyPr>
          <a:lstStyle/>
          <a:p>
            <a:pPr marL="0" lvl="0" indent="0">
              <a:buNone/>
            </a:pPr>
            <a:r>
              <a:rPr lang="en-GB" sz="2600" dirty="0">
                <a:effectLst/>
                <a:latin typeface="Calibri" panose="020F0502020204030204" pitchFamily="34" charset="0"/>
                <a:ea typeface="Calibri" panose="020F0502020204030204" pitchFamily="34" charset="0"/>
                <a:cs typeface="Times New Roman" panose="02020603050405020304" pitchFamily="18" charset="0"/>
              </a:rPr>
              <a:t>Cumulative impact on Cockfosters Road of 5 year construction and additional 550 households:</a:t>
            </a:r>
          </a:p>
          <a:p>
            <a:pPr marL="0" lvl="0" indent="0">
              <a:buNone/>
            </a:pPr>
            <a:endParaRPr lang="en-GB" sz="2600" dirty="0">
              <a:latin typeface="Calibri" panose="020F0502020204030204" pitchFamily="34" charset="0"/>
              <a:ea typeface="Calibri" panose="020F0502020204030204" pitchFamily="34" charset="0"/>
              <a:cs typeface="Times New Roman" panose="02020603050405020304" pitchFamily="18" charset="0"/>
            </a:endParaRPr>
          </a:p>
          <a:p>
            <a:r>
              <a:rPr lang="en-GB" sz="2600" dirty="0">
                <a:effectLst/>
                <a:latin typeface="Calibri" panose="020F0502020204030204" pitchFamily="34" charset="0"/>
                <a:ea typeface="Calibri" panose="020F0502020204030204" pitchFamily="34" charset="0"/>
                <a:cs typeface="Times New Roman" panose="02020603050405020304" pitchFamily="18" charset="0"/>
              </a:rPr>
              <a:t>Cockfosters Road is already regularly congested with local and through traffic</a:t>
            </a:r>
          </a:p>
          <a:p>
            <a:endParaRPr lang="en-GB" sz="2600" dirty="0">
              <a:latin typeface="Calibri" panose="020F0502020204030204" pitchFamily="34" charset="0"/>
              <a:ea typeface="Calibri" panose="020F0502020204030204" pitchFamily="34" charset="0"/>
              <a:cs typeface="Times New Roman" panose="02020603050405020304" pitchFamily="18" charset="0"/>
            </a:endParaRPr>
          </a:p>
          <a:p>
            <a:r>
              <a:rPr lang="en-GB" sz="2600" dirty="0">
                <a:effectLst/>
                <a:latin typeface="Calibri" panose="020F0502020204030204" pitchFamily="34" charset="0"/>
                <a:ea typeface="Calibri" panose="020F0502020204030204" pitchFamily="34" charset="0"/>
                <a:cs typeface="Times New Roman" panose="02020603050405020304" pitchFamily="18" charset="0"/>
              </a:rPr>
              <a:t>Significant impact on traffic flow and bus journey times</a:t>
            </a:r>
          </a:p>
          <a:p>
            <a:endParaRPr lang="en-GB" sz="2600" dirty="0">
              <a:latin typeface="Calibri" panose="020F0502020204030204" pitchFamily="34" charset="0"/>
              <a:ea typeface="Calibri" panose="020F0502020204030204" pitchFamily="34" charset="0"/>
              <a:cs typeface="Times New Roman" panose="02020603050405020304" pitchFamily="18" charset="0"/>
            </a:endParaRPr>
          </a:p>
          <a:p>
            <a:r>
              <a:rPr lang="en-GB" sz="2600" dirty="0">
                <a:effectLst/>
                <a:latin typeface="Calibri" panose="020F0502020204030204" pitchFamily="34" charset="0"/>
                <a:ea typeface="Calibri" panose="020F0502020204030204" pitchFamily="34" charset="0"/>
                <a:cs typeface="Times New Roman" panose="02020603050405020304" pitchFamily="18" charset="0"/>
              </a:rPr>
              <a:t>Limited parking provision for residents and their visitors and reduced commuter parking will impact surrounding residential roads </a:t>
            </a:r>
          </a:p>
          <a:p>
            <a:endParaRPr lang="en-GB" sz="2600" dirty="0"/>
          </a:p>
        </p:txBody>
      </p:sp>
    </p:spTree>
    <p:extLst>
      <p:ext uri="{BB962C8B-B14F-4D97-AF65-F5344CB8AC3E}">
        <p14:creationId xmlns:p14="http://schemas.microsoft.com/office/powerpoint/2010/main" val="3855320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10FC64-B34F-48D8-AD10-6CD5242B1B89}"/>
              </a:ext>
            </a:extLst>
          </p:cNvPr>
          <p:cNvSpPr>
            <a:spLocks noGrp="1"/>
          </p:cNvSpPr>
          <p:nvPr>
            <p:ph type="title"/>
          </p:nvPr>
        </p:nvSpPr>
        <p:spPr>
          <a:xfrm>
            <a:off x="686834" y="591344"/>
            <a:ext cx="3200400" cy="5585619"/>
          </a:xfrm>
        </p:spPr>
        <p:txBody>
          <a:bodyPr>
            <a:normAutofit/>
          </a:bodyPr>
          <a:lstStyle/>
          <a:p>
            <a:r>
              <a:rPr lang="en-GB" b="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Impact of loss of Station Car Park</a:t>
            </a:r>
            <a:endParaRPr lang="en-GB">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A926E1C-082F-4FEC-8F75-029D9B04CE91}"/>
              </a:ext>
            </a:extLst>
          </p:cNvPr>
          <p:cNvSpPr>
            <a:spLocks noGrp="1"/>
          </p:cNvSpPr>
          <p:nvPr>
            <p:ph idx="1"/>
          </p:nvPr>
        </p:nvSpPr>
        <p:spPr>
          <a:xfrm>
            <a:off x="4447308" y="591344"/>
            <a:ext cx="6906491" cy="5585619"/>
          </a:xfrm>
        </p:spPr>
        <p:txBody>
          <a:bodyPr anchor="ctr">
            <a:normAutofit/>
          </a:bodyPr>
          <a:lstStyle/>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Key park and ride transport amenity for access to the tube network </a:t>
            </a:r>
          </a:p>
          <a:p>
            <a:pPr marL="342900" lvl="0" indent="-342900">
              <a:buFont typeface="Symbol" panose="05050102010706020507" pitchFamily="18"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R</a:t>
            </a:r>
            <a:r>
              <a:rPr lang="en-GB" sz="1800" dirty="0">
                <a:effectLst/>
                <a:latin typeface="Calibri" panose="020F0502020204030204" pitchFamily="34" charset="0"/>
                <a:ea typeface="Calibri" panose="020F0502020204030204" pitchFamily="34" charset="0"/>
                <a:cs typeface="Times New Roman" panose="02020603050405020304" pitchFamily="18" charset="0"/>
              </a:rPr>
              <a:t>eduction from 350+ parking spaces to 47 –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incl</a:t>
            </a:r>
            <a:r>
              <a:rPr lang="en-GB" sz="1800" dirty="0">
                <a:effectLst/>
                <a:latin typeface="Calibri" panose="020F0502020204030204" pitchFamily="34" charset="0"/>
                <a:ea typeface="Calibri" panose="020F0502020204030204" pitchFamily="34" charset="0"/>
                <a:cs typeface="Times New Roman" panose="02020603050405020304" pitchFamily="18" charset="0"/>
              </a:rPr>
              <a:t> 12 Blue Badge</a:t>
            </a:r>
          </a:p>
          <a:p>
            <a:pPr marL="34290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35 spaces available for other users – including those with mobility issues, elderly, travelling with young children </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Limited drop off/pick up zone for 7 vehicles</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Cycle hub for 60 bikes</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Concerns about safety and accessibility for elderly, disabled, women</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TfL:  80% of car park users cannot access a bus route to the station</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Some users cannot use a bus due to mobility issues  </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TfL has spent £4.6 million to make Cockfosters step free &amp; installed a lift providing level access to platforms</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Limited parking makes journey planning challenging and uncertain</a:t>
            </a:r>
          </a:p>
          <a:p>
            <a:pPr marL="342900" lvl="0" indent="-342900">
              <a:spcAft>
                <a:spcPts val="800"/>
              </a:spcAft>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Nearby stations (Oakwood) do not have adequate disabled parking/special access provision </a:t>
            </a:r>
          </a:p>
          <a:p>
            <a:endParaRPr lang="en-GB" sz="1500" dirty="0"/>
          </a:p>
        </p:txBody>
      </p:sp>
    </p:spTree>
    <p:extLst>
      <p:ext uri="{BB962C8B-B14F-4D97-AF65-F5344CB8AC3E}">
        <p14:creationId xmlns:p14="http://schemas.microsoft.com/office/powerpoint/2010/main" val="2126654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2249B3-C651-4763-9C13-71EA1D86E9C5}"/>
              </a:ext>
            </a:extLst>
          </p:cNvPr>
          <p:cNvSpPr>
            <a:spLocks noGrp="1"/>
          </p:cNvSpPr>
          <p:nvPr>
            <p:ph type="title"/>
          </p:nvPr>
        </p:nvSpPr>
        <p:spPr>
          <a:xfrm>
            <a:off x="686834" y="591344"/>
            <a:ext cx="3200400" cy="5585619"/>
          </a:xfrm>
        </p:spPr>
        <p:txBody>
          <a:bodyPr>
            <a:normAutofit/>
          </a:bodyPr>
          <a:lstStyle/>
          <a:p>
            <a:r>
              <a:rPr lang="en-GB" b="1">
                <a:solidFill>
                  <a:srgbClr val="FFFFFF"/>
                </a:solidFill>
                <a:latin typeface="+mn-lt"/>
              </a:rPr>
              <a:t>Loss of car park could result in: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F791EFC-858C-4291-BACB-8E0D23B01818}"/>
              </a:ext>
            </a:extLst>
          </p:cNvPr>
          <p:cNvSpPr>
            <a:spLocks noGrp="1"/>
          </p:cNvSpPr>
          <p:nvPr>
            <p:ph idx="1"/>
          </p:nvPr>
        </p:nvSpPr>
        <p:spPr>
          <a:xfrm>
            <a:off x="4447308" y="591344"/>
            <a:ext cx="6906491" cy="5585619"/>
          </a:xfrm>
        </p:spPr>
        <p:txBody>
          <a:bodyPr anchor="ctr">
            <a:normAutofit/>
          </a:bodyPr>
          <a:lstStyle/>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Increased traffic in the area</a:t>
            </a:r>
          </a:p>
          <a:p>
            <a:pPr marL="342900" lvl="0" indent="-342900">
              <a:buFont typeface="Symbol" panose="05050102010706020507" pitchFamily="18" charset="2"/>
              <a:buChar char=""/>
            </a:pPr>
            <a:r>
              <a:rPr lang="en-GB" dirty="0">
                <a:latin typeface="Calibri" panose="020F0502020204030204" pitchFamily="34" charset="0"/>
                <a:ea typeface="Calibri" panose="020F0502020204030204" pitchFamily="34" charset="0"/>
                <a:cs typeface="Times New Roman" panose="02020603050405020304" pitchFamily="18" charset="0"/>
              </a:rPr>
              <a:t>D</a:t>
            </a:r>
            <a:r>
              <a:rPr lang="en-GB" dirty="0">
                <a:effectLst/>
                <a:latin typeface="Calibri" panose="020F0502020204030204" pitchFamily="34" charset="0"/>
                <a:ea typeface="Calibri" panose="020F0502020204030204" pitchFamily="34" charset="0"/>
                <a:cs typeface="Times New Roman" panose="02020603050405020304" pitchFamily="18" charset="0"/>
              </a:rPr>
              <a:t>isplacement of cars into surrounding streets </a:t>
            </a:r>
          </a:p>
          <a:p>
            <a:pPr marL="342900" lvl="0" indent="-342900">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Increased drop off/pick up traffic </a:t>
            </a:r>
          </a:p>
          <a:p>
            <a:pPr marL="342900" lvl="0" indent="-342900">
              <a:spcAft>
                <a:spcPts val="800"/>
              </a:spcAft>
              <a:buFont typeface="Symbol" panose="05050102010706020507" pitchFamily="18" charset="2"/>
              <a:buChar char=""/>
            </a:pPr>
            <a:r>
              <a:rPr lang="en-GB" dirty="0">
                <a:effectLst/>
                <a:latin typeface="Calibri" panose="020F0502020204030204" pitchFamily="34" charset="0"/>
                <a:ea typeface="Calibri" panose="020F0502020204030204" pitchFamily="34" charset="0"/>
                <a:cs typeface="Times New Roman" panose="02020603050405020304" pitchFamily="18" charset="0"/>
              </a:rPr>
              <a:t>Choosing to make journeys entirely by car </a:t>
            </a:r>
          </a:p>
          <a:p>
            <a:endParaRPr lang="en-GB" dirty="0"/>
          </a:p>
        </p:txBody>
      </p:sp>
    </p:spTree>
    <p:extLst>
      <p:ext uri="{BB962C8B-B14F-4D97-AF65-F5344CB8AC3E}">
        <p14:creationId xmlns:p14="http://schemas.microsoft.com/office/powerpoint/2010/main" val="2451504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310C36D-896C-488E-A98A-2FC717EF82F3}"/>
              </a:ext>
            </a:extLst>
          </p:cNvPr>
          <p:cNvSpPr>
            <a:spLocks noGrp="1"/>
          </p:cNvSpPr>
          <p:nvPr>
            <p:ph type="title"/>
          </p:nvPr>
        </p:nvSpPr>
        <p:spPr>
          <a:xfrm>
            <a:off x="686834" y="591344"/>
            <a:ext cx="3200400" cy="5585619"/>
          </a:xfrm>
        </p:spPr>
        <p:txBody>
          <a:bodyPr>
            <a:normAutofit/>
          </a:bodyPr>
          <a:lstStyle/>
          <a:p>
            <a:r>
              <a:rPr lang="en-GB" b="1">
                <a:solidFill>
                  <a:srgbClr val="FFFFFF"/>
                </a:solidFill>
                <a:latin typeface="+mn-lt"/>
              </a:rPr>
              <a:t>Current position: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1CC1FC6-E147-4E48-AACC-3B1550D2054F}"/>
              </a:ext>
            </a:extLst>
          </p:cNvPr>
          <p:cNvSpPr>
            <a:spLocks noGrp="1"/>
          </p:cNvSpPr>
          <p:nvPr>
            <p:ph idx="1"/>
          </p:nvPr>
        </p:nvSpPr>
        <p:spPr>
          <a:xfrm>
            <a:off x="4447308" y="591344"/>
            <a:ext cx="6906491" cy="5585619"/>
          </a:xfrm>
        </p:spPr>
        <p:txBody>
          <a:bodyPr anchor="ctr">
            <a:normAutofit/>
          </a:bodyPr>
          <a:lstStyle/>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Enfield Planning Committee approved the application </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Grant </a:t>
            </a:r>
            <a:r>
              <a:rPr lang="en-GB" dirty="0" err="1">
                <a:effectLst/>
                <a:latin typeface="Calibri" panose="020F0502020204030204" pitchFamily="34" charset="0"/>
                <a:ea typeface="Calibri" panose="020F0502020204030204" pitchFamily="34" charset="0"/>
                <a:cs typeface="Times New Roman" panose="02020603050405020304" pitchFamily="18" charset="0"/>
              </a:rPr>
              <a:t>Shapps</a:t>
            </a:r>
            <a:r>
              <a:rPr lang="en-GB" dirty="0">
                <a:effectLst/>
                <a:latin typeface="Calibri" panose="020F0502020204030204" pitchFamily="34" charset="0"/>
                <a:ea typeface="Calibri" panose="020F0502020204030204" pitchFamily="34" charset="0"/>
                <a:cs typeface="Times New Roman" panose="02020603050405020304" pitchFamily="18" charset="0"/>
              </a:rPr>
              <a:t> MP, Secretary of State for Transport has taken a decision to reject the application made by TfL to dispose of the land at Cockfosters Station and Car Park  on the basis that the proposed station’s parking provision was inadequate and invited TfL to submit a new plan</a:t>
            </a:r>
          </a:p>
          <a:p>
            <a:endParaRPr lang="en-GB" dirty="0"/>
          </a:p>
        </p:txBody>
      </p:sp>
    </p:spTree>
    <p:extLst>
      <p:ext uri="{BB962C8B-B14F-4D97-AF65-F5344CB8AC3E}">
        <p14:creationId xmlns:p14="http://schemas.microsoft.com/office/powerpoint/2010/main" val="4103009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Slide Background Fill">
            <a:extLst>
              <a:ext uri="{FF2B5EF4-FFF2-40B4-BE49-F238E27FC236}">
                <a16:creationId xmlns:a16="http://schemas.microsoft.com/office/drawing/2014/main" id="{C7D023E4-8DE1-436E-9847-ED6A4B4B04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lor Cover">
            <a:extLst>
              <a:ext uri="{FF2B5EF4-FFF2-40B4-BE49-F238E27FC236}">
                <a16:creationId xmlns:a16="http://schemas.microsoft.com/office/drawing/2014/main" id="{63C1F321-BB96-4700-B3CE-1A6156067F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1"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3FA1AD64-F15F-417D-956C-B2C211FC905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1" y="0"/>
            <a:ext cx="6064235" cy="6858000"/>
            <a:chOff x="651279" y="598259"/>
            <a:chExt cx="10889442" cy="5680742"/>
          </a:xfrm>
        </p:grpSpPr>
        <p:sp>
          <p:nvSpPr>
            <p:cNvPr id="13" name="Color">
              <a:extLst>
                <a:ext uri="{FF2B5EF4-FFF2-40B4-BE49-F238E27FC236}">
                  <a16:creationId xmlns:a16="http://schemas.microsoft.com/office/drawing/2014/main" id="{5F3C79B0-E0DE-407E-B550-3FDEB67B00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lor">
              <a:extLst>
                <a:ext uri="{FF2B5EF4-FFF2-40B4-BE49-F238E27FC236}">
                  <a16:creationId xmlns:a16="http://schemas.microsoft.com/office/drawing/2014/main" id="{A1A2DFA8-F321-4204-9B31-A3713BC652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6" name="Group 15">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7" name="Freeform: Shape 16">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3F6BCA5F-45F0-40C4-B4D1-BEC3738DAF3B}"/>
              </a:ext>
            </a:extLst>
          </p:cNvPr>
          <p:cNvSpPr>
            <a:spLocks noGrp="1"/>
          </p:cNvSpPr>
          <p:nvPr>
            <p:ph type="ctrTitle"/>
          </p:nvPr>
        </p:nvSpPr>
        <p:spPr>
          <a:xfrm>
            <a:off x="789708" y="841664"/>
            <a:ext cx="4874661" cy="5156800"/>
          </a:xfrm>
        </p:spPr>
        <p:txBody>
          <a:bodyPr anchor="ctr">
            <a:normAutofit/>
          </a:bodyPr>
          <a:lstStyle/>
          <a:p>
            <a:pPr algn="l"/>
            <a:r>
              <a:rPr lang="en-GB" sz="4800" b="1">
                <a:solidFill>
                  <a:schemeClr val="bg1"/>
                </a:solidFill>
                <a:latin typeface="+mn-lt"/>
              </a:rPr>
              <a:t>ARNOS GROVE STATION </a:t>
            </a:r>
            <a:br>
              <a:rPr lang="en-GB" sz="4800" b="1">
                <a:solidFill>
                  <a:schemeClr val="bg1"/>
                </a:solidFill>
                <a:latin typeface="+mn-lt"/>
              </a:rPr>
            </a:br>
            <a:r>
              <a:rPr lang="en-GB" sz="4800" b="1">
                <a:solidFill>
                  <a:schemeClr val="bg1"/>
                </a:solidFill>
                <a:latin typeface="+mn-lt"/>
              </a:rPr>
              <a:t>CAR PARK </a:t>
            </a:r>
            <a:br>
              <a:rPr lang="en-GB" sz="4800" b="1">
                <a:solidFill>
                  <a:schemeClr val="bg1"/>
                </a:solidFill>
                <a:latin typeface="+mn-lt"/>
              </a:rPr>
            </a:br>
            <a:r>
              <a:rPr lang="en-GB" sz="4800" b="1">
                <a:solidFill>
                  <a:schemeClr val="bg1"/>
                </a:solidFill>
                <a:latin typeface="+mn-lt"/>
              </a:rPr>
              <a:t>DEVELOPMENT</a:t>
            </a:r>
          </a:p>
        </p:txBody>
      </p:sp>
      <p:sp>
        <p:nvSpPr>
          <p:cNvPr id="3" name="Subtitle 2">
            <a:extLst>
              <a:ext uri="{FF2B5EF4-FFF2-40B4-BE49-F238E27FC236}">
                <a16:creationId xmlns:a16="http://schemas.microsoft.com/office/drawing/2014/main" id="{A118AB80-E96E-4BAF-AEBF-B4C4634EE9AA}"/>
              </a:ext>
            </a:extLst>
          </p:cNvPr>
          <p:cNvSpPr>
            <a:spLocks noGrp="1"/>
          </p:cNvSpPr>
          <p:nvPr>
            <p:ph type="subTitle" idx="1"/>
          </p:nvPr>
        </p:nvSpPr>
        <p:spPr>
          <a:xfrm>
            <a:off x="6534687" y="841664"/>
            <a:ext cx="4867605" cy="5156800"/>
          </a:xfrm>
        </p:spPr>
        <p:txBody>
          <a:bodyPr anchor="ctr">
            <a:normAutofit/>
          </a:bodyPr>
          <a:lstStyle/>
          <a:p>
            <a:pPr algn="l"/>
            <a:endParaRPr lang="en-GB" b="1">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p>
            <a:pPr algn="l"/>
            <a:r>
              <a:rPr lang="en-GB" b="1">
                <a:solidFill>
                  <a:schemeClr val="tx2"/>
                </a:solidFill>
                <a:effectLst/>
                <a:latin typeface="Calibri" panose="020F0502020204030204" pitchFamily="34" charset="0"/>
                <a:ea typeface="Calibri" panose="020F0502020204030204" pitchFamily="34" charset="0"/>
                <a:cs typeface="Times New Roman" panose="02020603050405020304" pitchFamily="18" charset="0"/>
              </a:rPr>
              <a:t>Planning Application 20/01049 </a:t>
            </a:r>
            <a:endParaRPr lang="en-GB" b="1">
              <a:solidFill>
                <a:schemeClr val="tx2"/>
              </a:solidFill>
            </a:endParaRPr>
          </a:p>
        </p:txBody>
      </p:sp>
    </p:spTree>
    <p:extLst>
      <p:ext uri="{BB962C8B-B14F-4D97-AF65-F5344CB8AC3E}">
        <p14:creationId xmlns:p14="http://schemas.microsoft.com/office/powerpoint/2010/main" val="3632390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400"/>
                                        <p:tgtEl>
                                          <p:spTgt spid="3">
                                            <p:txEl>
                                              <p:pRg st="1" end="1"/>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AE4D6F-85C0-43BE-B23C-A512F86DCB92}"/>
              </a:ext>
            </a:extLst>
          </p:cNvPr>
          <p:cNvSpPr>
            <a:spLocks noGrp="1"/>
          </p:cNvSpPr>
          <p:nvPr>
            <p:ph type="title"/>
          </p:nvPr>
        </p:nvSpPr>
        <p:spPr>
          <a:xfrm>
            <a:off x="686834" y="591344"/>
            <a:ext cx="3200400" cy="5585619"/>
          </a:xfrm>
        </p:spPr>
        <p:txBody>
          <a:bodyPr>
            <a:normAutofit/>
          </a:bodyPr>
          <a:lstStyle/>
          <a:p>
            <a:r>
              <a:rPr lang="en-GB" b="1">
                <a:solidFill>
                  <a:srgbClr val="FFFFFF"/>
                </a:solidFill>
                <a:latin typeface="+mn-lt"/>
              </a:rPr>
              <a:t>Planning Application: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6171E33-D75D-4CBA-9883-D0DB271CD5B1}"/>
              </a:ext>
            </a:extLst>
          </p:cNvPr>
          <p:cNvSpPr>
            <a:spLocks noGrp="1"/>
          </p:cNvSpPr>
          <p:nvPr>
            <p:ph idx="1"/>
          </p:nvPr>
        </p:nvSpPr>
        <p:spPr>
          <a:xfrm>
            <a:off x="4447308" y="591344"/>
            <a:ext cx="6906491" cy="5585619"/>
          </a:xfrm>
        </p:spPr>
        <p:txBody>
          <a:bodyPr anchor="ctr">
            <a:normAutofit/>
          </a:bodyPr>
          <a:lstStyle/>
          <a:p>
            <a:pPr>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M</a:t>
            </a:r>
            <a:r>
              <a:rPr lang="en-GB" dirty="0">
                <a:effectLst/>
                <a:latin typeface="Calibri" panose="020F0502020204030204" pitchFamily="34" charset="0"/>
                <a:ea typeface="Calibri" panose="020F0502020204030204" pitchFamily="34" charset="0"/>
                <a:cs typeface="Times New Roman" panose="02020603050405020304" pitchFamily="18" charset="0"/>
              </a:rPr>
              <a:t>ade 27 March 2020</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 To build 4No buildings of between 1 – 7 storeys </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162 homes </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With ground floor units (Class A1/A3/A4)</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Refused 19 March 2021</a:t>
            </a:r>
          </a:p>
          <a:p>
            <a:pPr>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Planning Inquiry on refusal held by Planning Inspectorate 1 March 2022</a:t>
            </a:r>
          </a:p>
          <a:p>
            <a:pPr>
              <a:spcAft>
                <a:spcPts val="800"/>
              </a:spcAft>
            </a:pPr>
            <a:r>
              <a:rPr lang="en-GB" dirty="0">
                <a:effectLst/>
                <a:latin typeface="Calibri" panose="020F0502020204030204" pitchFamily="34" charset="0"/>
                <a:ea typeface="Calibri" panose="020F0502020204030204" pitchFamily="34" charset="0"/>
                <a:cs typeface="Times New Roman" panose="02020603050405020304" pitchFamily="18" charset="0"/>
              </a:rPr>
              <a:t>Decision awaited</a:t>
            </a:r>
          </a:p>
          <a:p>
            <a:endParaRPr lang="en-GB" dirty="0"/>
          </a:p>
        </p:txBody>
      </p:sp>
    </p:spTree>
    <p:extLst>
      <p:ext uri="{BB962C8B-B14F-4D97-AF65-F5344CB8AC3E}">
        <p14:creationId xmlns:p14="http://schemas.microsoft.com/office/powerpoint/2010/main" val="14088788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TotalTime>
  <Words>605</Words>
  <Application>Microsoft Office PowerPoint</Application>
  <PresentationFormat>Widescreen</PresentationFormat>
  <Paragraphs>70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Symbol</vt:lpstr>
      <vt:lpstr>Office Theme</vt:lpstr>
      <vt:lpstr>COCKFOSTERS STATION CAR PARK DEVELOPMENT </vt:lpstr>
      <vt:lpstr>Proposal for Cockfosters Station car park: </vt:lpstr>
      <vt:lpstr>Objections and Concerns: </vt:lpstr>
      <vt:lpstr>Impact on Cockfosters Road</vt:lpstr>
      <vt:lpstr>Impact of loss of Station Car Park</vt:lpstr>
      <vt:lpstr>Loss of car park could result in:</vt:lpstr>
      <vt:lpstr>Current position:</vt:lpstr>
      <vt:lpstr>ARNOS GROVE STATION  CAR PARK  DEVELOPMENT</vt:lpstr>
      <vt:lpstr>Planning Application:</vt:lpstr>
      <vt:lpstr>Objections (June 2020):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COCKFOSTERS STATION CAR PARK DEVELOPMENT </dc:title>
  <dc:creator>SKARPARI, Vanessa</dc:creator>
  <cp:lastModifiedBy>SKARPARI, Vanessa</cp:lastModifiedBy>
  <cp:revision>7</cp:revision>
  <dcterms:created xsi:type="dcterms:W3CDTF">2022-03-23T14:38:19Z</dcterms:created>
  <dcterms:modified xsi:type="dcterms:W3CDTF">2022-03-23T15:52:32Z</dcterms:modified>
</cp:coreProperties>
</file>